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1D89D-F9E5-44F2-AAA8-3A154EA85EB6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4933CE-151F-41D9-A46E-3482DF10E7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933CE-151F-41D9-A46E-3482DF10E7A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933CE-151F-41D9-A46E-3482DF10E7A5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933CE-151F-41D9-A46E-3482DF10E7A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933CE-151F-41D9-A46E-3482DF10E7A5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933CE-151F-41D9-A46E-3482DF10E7A5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933CE-151F-41D9-A46E-3482DF10E7A5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933CE-151F-41D9-A46E-3482DF10E7A5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933CE-151F-41D9-A46E-3482DF10E7A5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933CE-151F-41D9-A46E-3482DF10E7A5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933CE-151F-41D9-A46E-3482DF10E7A5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933CE-151F-41D9-A46E-3482DF10E7A5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933CE-151F-41D9-A46E-3482DF10E7A5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933CE-151F-41D9-A46E-3482DF10E7A5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C92FD-A63E-4A97-A536-35D38A93A0F3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12AD1-2E6A-438A-9D74-5A9ED01796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 advClick="0" advTm="7000">
    <p:wedge/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C92FD-A63E-4A97-A536-35D38A93A0F3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12AD1-2E6A-438A-9D74-5A9ED017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wedge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C92FD-A63E-4A97-A536-35D38A93A0F3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12AD1-2E6A-438A-9D74-5A9ED017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wedge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C92FD-A63E-4A97-A536-35D38A93A0F3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12AD1-2E6A-438A-9D74-5A9ED017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wedge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C92FD-A63E-4A97-A536-35D38A93A0F3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12AD1-2E6A-438A-9D74-5A9ED01796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 advClick="0" advTm="7000">
    <p:wedge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C92FD-A63E-4A97-A536-35D38A93A0F3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12AD1-2E6A-438A-9D74-5A9ED017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wedge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C92FD-A63E-4A97-A536-35D38A93A0F3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12AD1-2E6A-438A-9D74-5A9ED01796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 advClick="0" advTm="7000">
    <p:wedge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C92FD-A63E-4A97-A536-35D38A93A0F3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12AD1-2E6A-438A-9D74-5A9ED017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wedge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C92FD-A63E-4A97-A536-35D38A93A0F3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12AD1-2E6A-438A-9D74-5A9ED017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wedge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ABC92FD-A63E-4A97-A536-35D38A93A0F3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012AD1-2E6A-438A-9D74-5A9ED017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wedge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FABC92FD-A63E-4A97-A536-35D38A93A0F3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F012AD1-2E6A-438A-9D74-5A9ED017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 advClick="0" advTm="7000">
    <p:wedge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ABC92FD-A63E-4A97-A536-35D38A93A0F3}" type="datetimeFigureOut">
              <a:rPr lang="en-US" smtClean="0"/>
              <a:pPr/>
              <a:t>11/29/2010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F012AD1-2E6A-438A-9D74-5A9ED017967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 advClick="0" advTm="7000">
    <p:wedge/>
    <p:sndAc>
      <p:stSnd>
        <p:snd r:embed="rId13" name="camera.wav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Adjectives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 Hands-on Approach to learning</a:t>
            </a:r>
            <a:endParaRPr lang="en-US" dirty="0"/>
          </a:p>
        </p:txBody>
      </p:sp>
    </p:spTree>
  </p:cSld>
  <p:clrMapOvr>
    <a:masterClrMapping/>
  </p:clrMapOvr>
  <p:transition spd="slow" advClick="0" advTm="7000">
    <p:wedg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762000"/>
            <a:ext cx="4040188" cy="63976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Wow! </a:t>
            </a:r>
            <a:r>
              <a:rPr lang="en-US" dirty="0" smtClean="0"/>
              <a:t>I’m a </a:t>
            </a:r>
            <a:r>
              <a:rPr lang="en-US" dirty="0" smtClean="0">
                <a:solidFill>
                  <a:srgbClr val="FFFF00"/>
                </a:solidFill>
              </a:rPr>
              <a:t>cold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man</a:t>
            </a:r>
            <a:r>
              <a:rPr lang="en-US" dirty="0" smtClean="0"/>
              <a:t>.</a:t>
            </a:r>
          </a:p>
          <a:p>
            <a:r>
              <a:rPr lang="en-US" dirty="0" err="1" smtClean="0">
                <a:solidFill>
                  <a:schemeClr val="tx2">
                    <a:lumMod val="50000"/>
                  </a:schemeClr>
                </a:solidFill>
              </a:rPr>
              <a:t>Caramba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! </a:t>
            </a:r>
            <a:r>
              <a:rPr lang="en-US" dirty="0" smtClean="0"/>
              <a:t>Soy un </a:t>
            </a:r>
            <a:r>
              <a:rPr lang="en-US" dirty="0" smtClean="0">
                <a:solidFill>
                  <a:schemeClr val="tx1"/>
                </a:solidFill>
              </a:rPr>
              <a:t>hombre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frio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000" y="5486400"/>
            <a:ext cx="4041775" cy="63976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And </a:t>
            </a:r>
            <a:r>
              <a:rPr lang="en-US" dirty="0" err="1" smtClean="0"/>
              <a:t>Loey</a:t>
            </a:r>
            <a:r>
              <a:rPr lang="en-US" dirty="0" smtClean="0"/>
              <a:t> is a very </a:t>
            </a:r>
            <a:r>
              <a:rPr lang="en-US" dirty="0" smtClean="0">
                <a:solidFill>
                  <a:srgbClr val="FFFF00"/>
                </a:solidFill>
              </a:rPr>
              <a:t>hot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girl</a:t>
            </a:r>
            <a:r>
              <a:rPr lang="en-US" dirty="0" smtClean="0"/>
              <a:t>.</a:t>
            </a:r>
          </a:p>
          <a:p>
            <a:r>
              <a:rPr lang="en-US" dirty="0" smtClean="0"/>
              <a:t>Y </a:t>
            </a:r>
            <a:r>
              <a:rPr lang="en-US" dirty="0" err="1" smtClean="0"/>
              <a:t>Loey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tx1"/>
                </a:solidFill>
              </a:rPr>
              <a:t>una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muchacha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calor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" name="Content Placeholder 6" descr="IMG_0804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609600"/>
            <a:ext cx="4040188" cy="30301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" name="Content Placeholder 7" descr="IMG_0809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304800" y="3200400"/>
            <a:ext cx="4041775" cy="30313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slow" advClick="0" advTm="7000">
    <p:split orient="vert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057400"/>
            <a:ext cx="4040188" cy="63976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Oh no! This is a very </a:t>
            </a:r>
            <a:r>
              <a:rPr lang="en-US" dirty="0" smtClean="0">
                <a:solidFill>
                  <a:srgbClr val="FFFF00"/>
                </a:solidFill>
              </a:rPr>
              <a:t>sick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Clayton</a:t>
            </a:r>
            <a:r>
              <a:rPr lang="en-US" dirty="0" smtClean="0"/>
              <a:t>.</a:t>
            </a:r>
          </a:p>
          <a:p>
            <a:r>
              <a:rPr lang="en-US" dirty="0" smtClean="0"/>
              <a:t>Dios </a:t>
            </a:r>
            <a:r>
              <a:rPr lang="en-US" dirty="0" err="1" smtClean="0"/>
              <a:t>mio</a:t>
            </a:r>
            <a:r>
              <a:rPr lang="en-US" dirty="0" smtClean="0"/>
              <a:t>! Este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smtClean="0">
                <a:solidFill>
                  <a:schemeClr val="tx1"/>
                </a:solidFill>
              </a:rPr>
              <a:t>Clayton</a:t>
            </a:r>
            <a:r>
              <a:rPr lang="en-US" dirty="0" smtClean="0"/>
              <a:t> </a:t>
            </a:r>
            <a:r>
              <a:rPr lang="en-US" dirty="0" err="1" smtClean="0"/>
              <a:t>muy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FF00"/>
                </a:solidFill>
              </a:rPr>
              <a:t>enfermo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57200" y="3962400"/>
            <a:ext cx="4041775" cy="63976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Look!  </a:t>
            </a:r>
            <a:r>
              <a:rPr lang="en-US" dirty="0" err="1" smtClean="0"/>
              <a:t>Cheynne</a:t>
            </a:r>
            <a:r>
              <a:rPr lang="en-US" dirty="0" smtClean="0"/>
              <a:t> is a </a:t>
            </a:r>
            <a:r>
              <a:rPr lang="en-US" dirty="0" smtClean="0">
                <a:solidFill>
                  <a:srgbClr val="FFFF00"/>
                </a:solidFill>
              </a:rPr>
              <a:t>healthy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girl</a:t>
            </a:r>
            <a:r>
              <a:rPr lang="en-US" dirty="0" smtClean="0"/>
              <a:t>.</a:t>
            </a:r>
          </a:p>
          <a:p>
            <a:r>
              <a:rPr lang="en-US" dirty="0" smtClean="0"/>
              <a:t>Mira! </a:t>
            </a:r>
            <a:r>
              <a:rPr lang="en-US" dirty="0" err="1" smtClean="0"/>
              <a:t>Cheynne</a:t>
            </a:r>
            <a:r>
              <a:rPr lang="en-US" dirty="0" smtClean="0"/>
              <a:t> is </a:t>
            </a:r>
            <a:r>
              <a:rPr lang="en-US" dirty="0" err="1" smtClean="0">
                <a:solidFill>
                  <a:schemeClr val="tx1"/>
                </a:solidFill>
              </a:rPr>
              <a:t>una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muchacha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sana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" name="Content Placeholder 6" descr="IMG_0805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648200" y="381000"/>
            <a:ext cx="4040188" cy="30301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Content Placeholder 7" descr="IMG_0807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4800600" y="3505200"/>
            <a:ext cx="4041775" cy="303133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7000">
    <p:wedg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381000"/>
            <a:ext cx="7772400" cy="838200"/>
          </a:xfrm>
        </p:spPr>
        <p:txBody>
          <a:bodyPr/>
          <a:lstStyle/>
          <a:p>
            <a:r>
              <a:rPr lang="en-US" dirty="0" smtClean="0"/>
              <a:t>Find the adjectives in these sentences.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90600" y="1981200"/>
            <a:ext cx="7772400" cy="4099560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Los hombres </a:t>
            </a:r>
            <a:r>
              <a:rPr lang="en-US" dirty="0" err="1" smtClean="0"/>
              <a:t>aburridos</a:t>
            </a:r>
            <a:r>
              <a:rPr lang="en-US" dirty="0" smtClean="0"/>
              <a:t> </a:t>
            </a:r>
            <a:r>
              <a:rPr lang="en-US" dirty="0" err="1" smtClean="0"/>
              <a:t>estan</a:t>
            </a:r>
            <a:r>
              <a:rPr lang="en-US" dirty="0" smtClean="0"/>
              <a:t> en la </a:t>
            </a:r>
            <a:r>
              <a:rPr lang="en-US" dirty="0" err="1" smtClean="0"/>
              <a:t>clase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r>
              <a:rPr lang="en-US" dirty="0" smtClean="0"/>
              <a:t>Dos </a:t>
            </a:r>
            <a:r>
              <a:rPr lang="en-US" dirty="0" err="1" smtClean="0"/>
              <a:t>gatos</a:t>
            </a:r>
            <a:r>
              <a:rPr lang="en-US" dirty="0" smtClean="0"/>
              <a:t> </a:t>
            </a:r>
            <a:r>
              <a:rPr lang="en-US" dirty="0" err="1" smtClean="0"/>
              <a:t>malos</a:t>
            </a:r>
            <a:r>
              <a:rPr lang="en-US" dirty="0" smtClean="0"/>
              <a:t> </a:t>
            </a:r>
            <a:r>
              <a:rPr lang="en-US" dirty="0" err="1" smtClean="0"/>
              <a:t>comen</a:t>
            </a:r>
            <a:r>
              <a:rPr lang="en-US" dirty="0" smtClean="0"/>
              <a:t> </a:t>
            </a:r>
            <a:r>
              <a:rPr lang="en-US" dirty="0" err="1" smtClean="0"/>
              <a:t>ratones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r>
              <a:rPr lang="en-US" dirty="0" smtClean="0"/>
              <a:t>En la </a:t>
            </a:r>
            <a:r>
              <a:rPr lang="en-US" dirty="0" err="1" smtClean="0"/>
              <a:t>escuela</a:t>
            </a:r>
            <a:r>
              <a:rPr lang="en-US" dirty="0" smtClean="0"/>
              <a:t>, la </a:t>
            </a:r>
            <a:r>
              <a:rPr lang="en-US" dirty="0" err="1" smtClean="0"/>
              <a:t>profesora</a:t>
            </a:r>
            <a:r>
              <a:rPr lang="en-US" dirty="0" smtClean="0"/>
              <a:t> </a:t>
            </a:r>
            <a:r>
              <a:rPr lang="en-US" dirty="0" err="1" smtClean="0"/>
              <a:t>alegre</a:t>
            </a:r>
            <a:r>
              <a:rPr lang="en-US" dirty="0" smtClean="0"/>
              <a:t> </a:t>
            </a:r>
            <a:r>
              <a:rPr lang="en-US" dirty="0" err="1" smtClean="0"/>
              <a:t>trabaja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r>
              <a:rPr lang="en-US" dirty="0" smtClean="0"/>
              <a:t>Las </a:t>
            </a:r>
            <a:r>
              <a:rPr lang="en-US" dirty="0" err="1" smtClean="0"/>
              <a:t>muchacas</a:t>
            </a:r>
            <a:r>
              <a:rPr lang="en-US" dirty="0" smtClean="0"/>
              <a:t> </a:t>
            </a:r>
            <a:r>
              <a:rPr lang="en-US" dirty="0" err="1" smtClean="0"/>
              <a:t>alegres</a:t>
            </a:r>
            <a:r>
              <a:rPr lang="en-US" dirty="0" smtClean="0"/>
              <a:t> </a:t>
            </a:r>
            <a:r>
              <a:rPr lang="en-US" dirty="0" err="1" smtClean="0"/>
              <a:t>cantan</a:t>
            </a:r>
            <a:r>
              <a:rPr lang="en-US" dirty="0" smtClean="0"/>
              <a:t>.</a:t>
            </a:r>
          </a:p>
          <a:p>
            <a:pPr marL="457200" indent="-457200">
              <a:buAutoNum type="arabicPeriod"/>
            </a:pP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mujeres</a:t>
            </a:r>
            <a:r>
              <a:rPr lang="en-US" dirty="0" smtClean="0"/>
              <a:t> </a:t>
            </a:r>
            <a:r>
              <a:rPr lang="en-US" dirty="0" err="1" smtClean="0"/>
              <a:t>bonitas</a:t>
            </a:r>
            <a:r>
              <a:rPr lang="en-US" dirty="0" smtClean="0"/>
              <a:t> </a:t>
            </a:r>
            <a:r>
              <a:rPr lang="en-US" dirty="0" err="1" smtClean="0"/>
              <a:t>hacen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PowerPoint.</a:t>
            </a:r>
            <a:endParaRPr lang="en-US" dirty="0"/>
          </a:p>
        </p:txBody>
      </p:sp>
    </p:spTree>
  </p:cSld>
  <p:clrMapOvr>
    <a:masterClrMapping/>
  </p:clrMapOvr>
  <p:transition spd="slow" advClick="0" advTm="7000">
    <p:strips dir="ru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Cool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guys</a:t>
            </a:r>
            <a:r>
              <a:rPr lang="en-US" dirty="0" smtClean="0"/>
              <a:t>!</a:t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Hombres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calidades</a:t>
            </a:r>
            <a:r>
              <a:rPr lang="en-US" dirty="0" smtClean="0">
                <a:solidFill>
                  <a:srgbClr val="FFFF00"/>
                </a:solidFill>
              </a:rPr>
              <a:t>!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9" name="Content Placeholder 8" descr="IMG_0806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676400" y="2133600"/>
            <a:ext cx="6096000" cy="4572000"/>
          </a:xfrm>
          <a:effectLst>
            <a:softEdge rad="317500"/>
          </a:effectLst>
        </p:spPr>
      </p:pic>
    </p:spTree>
  </p:cSld>
  <p:clrMapOvr>
    <a:masterClrMapping/>
  </p:clrMapOvr>
  <p:transition spd="slow" advClick="0" advTm="7000">
    <p:wedg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3677528"/>
          </a:xfrm>
        </p:spPr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sz="3200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ADJECTIVES </a:t>
            </a:r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modify nouns or pronouns</a:t>
            </a:r>
          </a:p>
          <a:p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by describing, indentifying, or quantifying. </a:t>
            </a:r>
          </a:p>
          <a:p>
            <a:endParaRPr lang="en-US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</a:t>
            </a:r>
          </a:p>
          <a:p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In English, the adjective comes FIRST.</a:t>
            </a:r>
          </a:p>
          <a:p>
            <a:endParaRPr lang="en-US" b="1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U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                                                  But in </a:t>
            </a:r>
            <a:r>
              <a:rPr lang="en-US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espa</a:t>
            </a:r>
            <a:r>
              <a:rPr lang="es-ES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ñol</a:t>
            </a:r>
            <a:r>
              <a:rPr lang="es-E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, </a:t>
            </a:r>
            <a:r>
              <a:rPr lang="es-ES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it</a:t>
            </a:r>
            <a:r>
              <a:rPr lang="es-E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</a:t>
            </a:r>
            <a:r>
              <a:rPr lang="es-ES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follows</a:t>
            </a:r>
            <a:r>
              <a:rPr lang="es-ES" b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.</a:t>
            </a:r>
            <a:endParaRPr lang="en-US" b="1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 advClick="0" advTm="7000">
    <p:wedg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" y="76200"/>
            <a:ext cx="8201024" cy="1600200"/>
          </a:xfrm>
        </p:spPr>
        <p:txBody>
          <a:bodyPr/>
          <a:lstStyle/>
          <a:p>
            <a:pPr algn="ctr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See how they work!</a:t>
            </a:r>
            <a:endParaRPr lang="en-US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1752600"/>
            <a:ext cx="4421188" cy="1009650"/>
          </a:xfrm>
        </p:spPr>
        <p:txBody>
          <a:bodyPr>
            <a:normAutofit fontScale="40000" lnSpcReduction="20000"/>
          </a:bodyPr>
          <a:lstStyle/>
          <a:p>
            <a:r>
              <a:rPr lang="en-US" sz="5900" dirty="0" smtClean="0">
                <a:solidFill>
                  <a:schemeClr val="tx1"/>
                </a:solidFill>
              </a:rPr>
              <a:t>Tired</a:t>
            </a:r>
            <a:r>
              <a:rPr lang="en-US" sz="5900" dirty="0" smtClean="0"/>
              <a:t>             </a:t>
            </a:r>
            <a:r>
              <a:rPr lang="en-US" sz="3400" dirty="0" smtClean="0"/>
              <a:t>The </a:t>
            </a:r>
            <a:r>
              <a:rPr lang="en-US" sz="3400" dirty="0" smtClean="0">
                <a:solidFill>
                  <a:schemeClr val="tx1"/>
                </a:solidFill>
              </a:rPr>
              <a:t>tired</a:t>
            </a:r>
            <a:r>
              <a:rPr lang="en-US" sz="3400" dirty="0" smtClean="0"/>
              <a:t> </a:t>
            </a:r>
            <a:r>
              <a:rPr lang="en-US" sz="3400" dirty="0" smtClean="0">
                <a:solidFill>
                  <a:srgbClr val="FFFF00"/>
                </a:solidFill>
              </a:rPr>
              <a:t>boy</a:t>
            </a:r>
            <a:r>
              <a:rPr lang="en-US" sz="3400" dirty="0" smtClean="0"/>
              <a:t> wants to sleep.</a:t>
            </a:r>
          </a:p>
          <a:p>
            <a:r>
              <a:rPr lang="en-US" sz="6000" dirty="0" err="1" smtClean="0">
                <a:solidFill>
                  <a:schemeClr val="tx1"/>
                </a:solidFill>
              </a:rPr>
              <a:t>Cansado</a:t>
            </a:r>
            <a:r>
              <a:rPr lang="en-US" sz="6000" dirty="0" smtClean="0"/>
              <a:t>      </a:t>
            </a:r>
            <a:r>
              <a:rPr lang="en-US" sz="3500" dirty="0" smtClean="0"/>
              <a:t>El </a:t>
            </a:r>
            <a:r>
              <a:rPr lang="en-US" sz="3500" dirty="0" err="1" smtClean="0">
                <a:solidFill>
                  <a:srgbClr val="FFFF00"/>
                </a:solidFill>
              </a:rPr>
              <a:t>ni</a:t>
            </a:r>
            <a:r>
              <a:rPr lang="es-ES" sz="3500" dirty="0" err="1" smtClean="0">
                <a:solidFill>
                  <a:srgbClr val="FFFF00"/>
                </a:solidFill>
              </a:rPr>
              <a:t>ño</a:t>
            </a:r>
            <a:r>
              <a:rPr lang="es-ES" sz="3500" dirty="0" smtClean="0">
                <a:solidFill>
                  <a:srgbClr val="FFFF00"/>
                </a:solidFill>
              </a:rPr>
              <a:t> </a:t>
            </a:r>
            <a:r>
              <a:rPr lang="es-ES" sz="3500" dirty="0" smtClean="0">
                <a:solidFill>
                  <a:schemeClr val="tx1"/>
                </a:solidFill>
              </a:rPr>
              <a:t>cansado</a:t>
            </a:r>
            <a:r>
              <a:rPr lang="es-ES" sz="3500" dirty="0" smtClean="0"/>
              <a:t> quiere </a:t>
            </a:r>
            <a:r>
              <a:rPr lang="es-ES" sz="3500" dirty="0" err="1" smtClean="0"/>
              <a:t>domir</a:t>
            </a:r>
            <a:r>
              <a:rPr lang="es-ES" sz="3200" dirty="0" smtClean="0"/>
              <a:t>.</a:t>
            </a:r>
            <a:endParaRPr lang="en-US" sz="60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267200" y="1828800"/>
            <a:ext cx="4419601" cy="8382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Rested</a:t>
            </a:r>
            <a:r>
              <a:rPr lang="en-US" dirty="0" smtClean="0"/>
              <a:t>                 </a:t>
            </a:r>
            <a:r>
              <a:rPr lang="en-US" sz="1500" dirty="0" smtClean="0"/>
              <a:t>The </a:t>
            </a:r>
            <a:r>
              <a:rPr lang="en-US" sz="1500" dirty="0" smtClean="0">
                <a:solidFill>
                  <a:schemeClr val="tx1"/>
                </a:solidFill>
              </a:rPr>
              <a:t>rested</a:t>
            </a:r>
            <a:r>
              <a:rPr lang="en-US" sz="1500" dirty="0" smtClean="0"/>
              <a:t> </a:t>
            </a:r>
            <a:r>
              <a:rPr lang="en-US" sz="1500" dirty="0" smtClean="0">
                <a:solidFill>
                  <a:srgbClr val="FFFF00"/>
                </a:solidFill>
              </a:rPr>
              <a:t>girl</a:t>
            </a:r>
            <a:r>
              <a:rPr lang="en-US" sz="1500" dirty="0" smtClean="0"/>
              <a:t> feels better.</a:t>
            </a:r>
          </a:p>
          <a:p>
            <a:r>
              <a:rPr lang="en-US" dirty="0" err="1" smtClean="0">
                <a:solidFill>
                  <a:schemeClr val="tx1"/>
                </a:solidFill>
              </a:rPr>
              <a:t>Descansado</a:t>
            </a:r>
            <a:r>
              <a:rPr lang="en-US" dirty="0" smtClean="0"/>
              <a:t>       </a:t>
            </a:r>
            <a:r>
              <a:rPr lang="en-US" sz="1500" dirty="0" smtClean="0"/>
              <a:t>La </a:t>
            </a:r>
            <a:r>
              <a:rPr lang="en-US" sz="1500" dirty="0" err="1" smtClean="0">
                <a:solidFill>
                  <a:srgbClr val="FFFF00"/>
                </a:solidFill>
              </a:rPr>
              <a:t>ni</a:t>
            </a:r>
            <a:r>
              <a:rPr lang="es-ES" sz="1500" dirty="0" err="1" smtClean="0">
                <a:solidFill>
                  <a:srgbClr val="FFFF00"/>
                </a:solidFill>
              </a:rPr>
              <a:t>ña</a:t>
            </a:r>
            <a:r>
              <a:rPr lang="es-ES" sz="1500" dirty="0" smtClean="0">
                <a:solidFill>
                  <a:srgbClr val="FFFF00"/>
                </a:solidFill>
              </a:rPr>
              <a:t> </a:t>
            </a:r>
            <a:r>
              <a:rPr lang="es-ES" sz="1500" dirty="0" smtClean="0">
                <a:solidFill>
                  <a:schemeClr val="tx1"/>
                </a:solidFill>
              </a:rPr>
              <a:t>descansada</a:t>
            </a:r>
            <a:r>
              <a:rPr lang="es-ES" sz="1500" dirty="0" smtClean="0"/>
              <a:t> sienta mejor.</a:t>
            </a:r>
            <a:endParaRPr lang="en-US" sz="1500" dirty="0"/>
          </a:p>
        </p:txBody>
      </p:sp>
      <p:pic>
        <p:nvPicPr>
          <p:cNvPr id="7" name="Content Placeholder 6" descr="IMG_0793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57200" y="2923580"/>
            <a:ext cx="4040188" cy="3030141"/>
          </a:xfrm>
        </p:spPr>
      </p:pic>
      <p:pic>
        <p:nvPicPr>
          <p:cNvPr id="8" name="Content Placeholder 7" descr="IMG_0794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4953001" y="2898775"/>
            <a:ext cx="3200400" cy="3578119"/>
          </a:xfrm>
        </p:spPr>
      </p:pic>
    </p:spTree>
  </p:cSld>
  <p:clrMapOvr>
    <a:masterClrMapping/>
  </p:clrMapOvr>
  <p:transition spd="slow" advClick="0" advTm="7000">
    <p:wedg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316736"/>
          </a:xfrm>
        </p:spPr>
        <p:txBody>
          <a:bodyPr/>
          <a:lstStyle/>
          <a:p>
            <a:r>
              <a:rPr lang="en-US" dirty="0" smtClean="0"/>
              <a:t>Clean  </a:t>
            </a:r>
            <a:r>
              <a:rPr 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Look at </a:t>
            </a:r>
            <a:r>
              <a:rPr lang="en-US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Auston’s</a:t>
            </a:r>
            <a:r>
              <a:rPr 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1600" dirty="0" smtClean="0">
                <a:solidFill>
                  <a:srgbClr val="FFFF00"/>
                </a:solidFill>
              </a:rPr>
              <a:t>clean</a:t>
            </a:r>
            <a:r>
              <a:rPr lang="en-US" sz="1600" dirty="0" smtClean="0"/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hands</a:t>
            </a:r>
            <a:r>
              <a:rPr lang="en-US" sz="1600" dirty="0" smtClean="0"/>
              <a:t>.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Limpio</a:t>
            </a:r>
            <a:r>
              <a:rPr lang="en-US" dirty="0" smtClean="0"/>
              <a:t> </a:t>
            </a:r>
            <a:r>
              <a:rPr lang="en-U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Mira a </a:t>
            </a:r>
            <a:r>
              <a:rPr lang="en-US" sz="1600" dirty="0" smtClean="0">
                <a:solidFill>
                  <a:schemeClr val="tx1"/>
                </a:solidFill>
              </a:rPr>
              <a:t>los ma</a:t>
            </a:r>
            <a:r>
              <a:rPr lang="es-ES" sz="1600" dirty="0" err="1" smtClean="0">
                <a:solidFill>
                  <a:schemeClr val="tx1"/>
                </a:solidFill>
              </a:rPr>
              <a:t>ños</a:t>
            </a:r>
            <a:r>
              <a:rPr lang="es-ES" sz="1600" dirty="0" smtClean="0">
                <a:solidFill>
                  <a:schemeClr val="tx1"/>
                </a:solidFill>
              </a:rPr>
              <a:t> </a:t>
            </a:r>
            <a:r>
              <a:rPr lang="es-ES" sz="1600" dirty="0" err="1" smtClean="0">
                <a:solidFill>
                  <a:srgbClr val="FFFF00"/>
                </a:solidFill>
              </a:rPr>
              <a:t>limpos</a:t>
            </a:r>
            <a:r>
              <a:rPr lang="es-ES" sz="1600" dirty="0" smtClean="0"/>
              <a:t> </a:t>
            </a:r>
            <a:r>
              <a:rPr lang="es-E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de </a:t>
            </a:r>
            <a:r>
              <a:rPr lang="es-ES" sz="1600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Auston</a:t>
            </a:r>
            <a:r>
              <a:rPr lang="es-ES" sz="16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.</a:t>
            </a:r>
            <a:endParaRPr lang="en-US" sz="16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1" name="Content Placeholder 10" descr="IMG_0795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 rot="5400000">
            <a:off x="2009775" y="2790825"/>
            <a:ext cx="4648200" cy="3486150"/>
          </a:xfrm>
        </p:spPr>
      </p:pic>
    </p:spTree>
  </p:cSld>
  <p:clrMapOvr>
    <a:masterClrMapping/>
  </p:clrMapOvr>
  <p:transition spd="slow" advClick="0" advTm="7000">
    <p:wedg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4040188" cy="1001712"/>
          </a:xfrm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FFFF00"/>
                </a:solidFill>
              </a:rPr>
              <a:t>Calm</a:t>
            </a:r>
            <a:r>
              <a:rPr lang="en-US" sz="2300" dirty="0" smtClean="0"/>
              <a:t> </a:t>
            </a:r>
            <a:r>
              <a:rPr lang="en-US" sz="2300" dirty="0" smtClean="0">
                <a:solidFill>
                  <a:schemeClr val="tx1"/>
                </a:solidFill>
              </a:rPr>
              <a:t>Jason</a:t>
            </a:r>
            <a:r>
              <a:rPr lang="en-US" sz="2300" dirty="0" smtClean="0"/>
              <a:t> is my friend.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Jason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tranquilo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mi amigo.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>
          <a:xfrm>
            <a:off x="4645025" y="1371600"/>
            <a:ext cx="4041775" cy="1077912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Eric is an </a:t>
            </a:r>
            <a:r>
              <a:rPr lang="en-US" dirty="0" smtClean="0">
                <a:solidFill>
                  <a:srgbClr val="FFFF00"/>
                </a:solidFill>
              </a:rPr>
              <a:t>angry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young man</a:t>
            </a:r>
            <a:r>
              <a:rPr lang="en-US" dirty="0" smtClean="0"/>
              <a:t>.</a:t>
            </a:r>
          </a:p>
          <a:p>
            <a:r>
              <a:rPr lang="en-US" dirty="0" smtClean="0"/>
              <a:t>Eric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err="1" smtClean="0">
                <a:solidFill>
                  <a:schemeClr val="tx1"/>
                </a:solidFill>
              </a:rPr>
              <a:t>muchacho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FF00"/>
                </a:solidFill>
              </a:rPr>
              <a:t>enojado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" name="Content Placeholder 8" descr="IMG_0796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609600" y="2743200"/>
            <a:ext cx="3721753" cy="3959225"/>
          </a:xfrm>
        </p:spPr>
      </p:pic>
      <p:pic>
        <p:nvPicPr>
          <p:cNvPr id="10" name="Content Placeholder 9" descr="IMG_0797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4953000" y="2743200"/>
            <a:ext cx="3536819" cy="3959225"/>
          </a:xfrm>
        </p:spPr>
      </p:pic>
    </p:spTree>
  </p:cSld>
  <p:clrMapOvr>
    <a:masterClrMapping/>
  </p:clrMapOvr>
  <p:transition spd="slow" advClick="0" advTm="7000">
    <p:wedg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This is a </a:t>
            </a:r>
            <a:r>
              <a:rPr lang="en-US" dirty="0" smtClean="0">
                <a:solidFill>
                  <a:srgbClr val="FFFF00"/>
                </a:solidFill>
              </a:rPr>
              <a:t>scared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man</a:t>
            </a:r>
            <a:r>
              <a:rPr lang="en-US" dirty="0" smtClean="0"/>
              <a:t>.</a:t>
            </a:r>
            <a:br>
              <a:rPr lang="en-US" dirty="0" smtClean="0"/>
            </a:br>
            <a:r>
              <a:rPr lang="en-US" dirty="0" smtClean="0"/>
              <a:t>Este </a:t>
            </a:r>
            <a:r>
              <a:rPr lang="en-US" dirty="0" err="1" smtClean="0"/>
              <a:t>es</a:t>
            </a:r>
            <a:r>
              <a:rPr lang="en-US" dirty="0" smtClean="0"/>
              <a:t> un </a:t>
            </a:r>
            <a:r>
              <a:rPr lang="en-US" dirty="0" smtClean="0">
                <a:solidFill>
                  <a:schemeClr val="tx1"/>
                </a:solidFill>
              </a:rPr>
              <a:t>hombre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FF00"/>
                </a:solidFill>
              </a:rPr>
              <a:t>miedo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" name="Content Placeholder 8" descr="IMG_0798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752600" y="2209800"/>
            <a:ext cx="5638800" cy="4229100"/>
          </a:xfrm>
        </p:spPr>
      </p:pic>
    </p:spTree>
  </p:cSld>
  <p:clrMapOvr>
    <a:masterClrMapping/>
  </p:clrMapOvr>
  <p:transition spd="slow" advClick="0" advTm="7000">
    <p:wedg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FFFF00"/>
                </a:solidFill>
              </a:rPr>
              <a:t>Bad </a:t>
            </a:r>
            <a:r>
              <a:rPr lang="en-US" sz="2400" dirty="0" smtClean="0">
                <a:solidFill>
                  <a:schemeClr val="tx1"/>
                </a:solidFill>
              </a:rPr>
              <a:t>Destiny</a:t>
            </a:r>
            <a:r>
              <a:rPr lang="en-US" sz="2400" dirty="0" smtClean="0"/>
              <a:t> is next to </a:t>
            </a:r>
            <a:r>
              <a:rPr lang="en-US" sz="2400" dirty="0" smtClean="0">
                <a:solidFill>
                  <a:srgbClr val="FFFF00"/>
                </a:solidFill>
              </a:rPr>
              <a:t>good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Jaclyn</a:t>
            </a:r>
            <a:r>
              <a:rPr lang="en-US" sz="2400" dirty="0" smtClean="0"/>
              <a:t>.</a:t>
            </a:r>
            <a:br>
              <a:rPr lang="en-US" sz="2400" dirty="0" smtClean="0"/>
            </a:br>
            <a:r>
              <a:rPr lang="en-US" sz="2400" dirty="0" smtClean="0">
                <a:solidFill>
                  <a:schemeClr val="tx1"/>
                </a:solidFill>
              </a:rPr>
              <a:t>Destiny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mala</a:t>
            </a:r>
            <a:r>
              <a:rPr lang="en-US" sz="2400" dirty="0" smtClean="0"/>
              <a:t> </a:t>
            </a:r>
            <a:r>
              <a:rPr lang="en-US" sz="2400" dirty="0" err="1" smtClean="0"/>
              <a:t>esta</a:t>
            </a:r>
            <a:r>
              <a:rPr lang="en-US" sz="2400" dirty="0" smtClean="0"/>
              <a:t> a </a:t>
            </a:r>
            <a:r>
              <a:rPr lang="en-US" sz="2400" dirty="0" err="1" smtClean="0"/>
              <a:t>lado</a:t>
            </a:r>
            <a:r>
              <a:rPr lang="en-US" sz="2400" smtClean="0"/>
              <a:t> de </a:t>
            </a:r>
            <a:r>
              <a:rPr lang="en-US" sz="2400" dirty="0" smtClean="0">
                <a:solidFill>
                  <a:schemeClr val="tx1"/>
                </a:solidFill>
              </a:rPr>
              <a:t>Jaclyn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buena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4" name="Content Placeholder 3" descr="IMG_0799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752600" y="1784350"/>
            <a:ext cx="6096000" cy="4572000"/>
          </a:xfrm>
          <a:effectLst>
            <a:softEdge rad="317500"/>
          </a:effectLst>
        </p:spPr>
      </p:pic>
    </p:spTree>
  </p:cSld>
  <p:clrMapOvr>
    <a:masterClrMapping/>
  </p:clrMapOvr>
  <p:transition spd="slow" advClick="0" advTm="7000">
    <p:split orient="vert" dir="in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FFFF00"/>
                </a:solidFill>
              </a:rPr>
              <a:t>Bored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Kendall</a:t>
            </a:r>
            <a:r>
              <a:rPr lang="en-US" sz="2400" dirty="0" smtClean="0"/>
              <a:t> is thinking of Katie.</a:t>
            </a:r>
            <a:br>
              <a:rPr lang="en-US" sz="2400" dirty="0" smtClean="0"/>
            </a:br>
            <a:r>
              <a:rPr lang="en-US" sz="2400" dirty="0" smtClean="0">
                <a:solidFill>
                  <a:schemeClr val="tx1"/>
                </a:solidFill>
              </a:rPr>
              <a:t>Kendall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rgbClr val="FFFF00"/>
                </a:solidFill>
              </a:rPr>
              <a:t>adurrido</a:t>
            </a:r>
            <a:r>
              <a:rPr lang="en-US" sz="2400" dirty="0" smtClean="0"/>
              <a:t> </a:t>
            </a:r>
            <a:r>
              <a:rPr lang="en-US" sz="2400" dirty="0" err="1" smtClean="0"/>
              <a:t>esta</a:t>
            </a:r>
            <a:r>
              <a:rPr lang="en-US" sz="2400" dirty="0" smtClean="0"/>
              <a:t> </a:t>
            </a:r>
            <a:r>
              <a:rPr lang="en-US" sz="2400" dirty="0" err="1" smtClean="0"/>
              <a:t>pensando</a:t>
            </a:r>
            <a:r>
              <a:rPr lang="en-US" sz="2400" dirty="0" smtClean="0"/>
              <a:t> </a:t>
            </a:r>
            <a:r>
              <a:rPr lang="en-US" sz="2400" dirty="0" err="1" smtClean="0"/>
              <a:t>como</a:t>
            </a:r>
            <a:r>
              <a:rPr lang="en-US" sz="2400" dirty="0" smtClean="0"/>
              <a:t> Katie.</a:t>
            </a:r>
            <a:endParaRPr lang="en-US" sz="2400" dirty="0"/>
          </a:p>
        </p:txBody>
      </p:sp>
      <p:pic>
        <p:nvPicPr>
          <p:cNvPr id="4" name="Content Placeholder 3" descr="IMG_0801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524000" y="2057400"/>
            <a:ext cx="6096000" cy="4572000"/>
          </a:xfrm>
        </p:spPr>
      </p:pic>
    </p:spTree>
  </p:cSld>
  <p:clrMapOvr>
    <a:masterClrMapping/>
  </p:clrMapOvr>
  <p:transition spd="slow" advClick="0" advTm="7000">
    <p:wedg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 Katie is a </a:t>
            </a:r>
            <a:r>
              <a:rPr lang="en-US" dirty="0" smtClean="0">
                <a:solidFill>
                  <a:srgbClr val="FFFF00"/>
                </a:solidFill>
              </a:rPr>
              <a:t>sad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girl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Karie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tx1"/>
                </a:solidFill>
              </a:rPr>
              <a:t>una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muchacha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triste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But Hannah  is a </a:t>
            </a:r>
            <a:r>
              <a:rPr lang="en-US" dirty="0" smtClean="0">
                <a:solidFill>
                  <a:srgbClr val="FFFF00"/>
                </a:solidFill>
              </a:rPr>
              <a:t>happy</a:t>
            </a:r>
            <a:r>
              <a:rPr lang="en-US" dirty="0" smtClean="0"/>
              <a:t> </a:t>
            </a:r>
            <a:r>
              <a:rPr lang="en-US" dirty="0" smtClean="0">
                <a:solidFill>
                  <a:schemeClr val="tx1"/>
                </a:solidFill>
              </a:rPr>
              <a:t>girl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Pero</a:t>
            </a:r>
            <a:r>
              <a:rPr lang="en-US" dirty="0" smtClean="0"/>
              <a:t> Hannah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chemeClr val="tx1"/>
                </a:solidFill>
              </a:rPr>
              <a:t>muchacha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FF00"/>
                </a:solidFill>
              </a:rPr>
              <a:t>alegre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9" name="Content Placeholder 8" descr="IMG_0802.JPG"/>
          <p:cNvPicPr>
            <a:picLocks noGrp="1" noChangeAspect="1"/>
          </p:cNvPicPr>
          <p:nvPr>
            <p:ph sz="quarter" idx="2"/>
          </p:nvPr>
        </p:nvPicPr>
        <p:blipFill>
          <a:blip r:embed="rId4" cstate="print"/>
          <a:stretch>
            <a:fillRect/>
          </a:stretch>
        </p:blipFill>
        <p:spPr>
          <a:xfrm>
            <a:off x="457200" y="2923580"/>
            <a:ext cx="4040188" cy="3030141"/>
          </a:xfrm>
        </p:spPr>
      </p:pic>
      <p:pic>
        <p:nvPicPr>
          <p:cNvPr id="10" name="Content Placeholder 9" descr="IMG_0803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tretch>
            <a:fillRect/>
          </a:stretch>
        </p:blipFill>
        <p:spPr>
          <a:xfrm>
            <a:off x="4645025" y="2922985"/>
            <a:ext cx="4041775" cy="3031331"/>
          </a:xfrm>
        </p:spPr>
      </p:pic>
    </p:spTree>
  </p:cSld>
  <p:clrMapOvr>
    <a:masterClrMapping/>
  </p:clrMapOvr>
  <p:transition spd="slow" advClick="0" advTm="7000">
    <p:wheel spokes="1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192</TotalTime>
  <Words>274</Words>
  <Application>Microsoft Office PowerPoint</Application>
  <PresentationFormat>On-screen Show (4:3)</PresentationFormat>
  <Paragraphs>54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Metro</vt:lpstr>
      <vt:lpstr>Adjectives</vt:lpstr>
      <vt:lpstr>Slide 2</vt:lpstr>
      <vt:lpstr> See how they work!</vt:lpstr>
      <vt:lpstr>Clean  Look at Auston’s clean hands. Limpio Mira a los maños limpos de Auston.</vt:lpstr>
      <vt:lpstr>Slide 5</vt:lpstr>
      <vt:lpstr>This is a scared man. Este es un hombre miedo.</vt:lpstr>
      <vt:lpstr>Bad Destiny is next to good Jaclyn. Destiny mala esta a lado de Jaclyn buena.</vt:lpstr>
      <vt:lpstr>Bored Kendall is thinking of Katie. Kendall adurrido esta pensando como Katie.</vt:lpstr>
      <vt:lpstr>Slide 9</vt:lpstr>
      <vt:lpstr>Slide 10</vt:lpstr>
      <vt:lpstr>Slide 11</vt:lpstr>
      <vt:lpstr>Find the adjectives in these sentences.</vt:lpstr>
      <vt:lpstr>Cool guys! Hombres calidades!</vt:lpstr>
    </vt:vector>
  </TitlesOfParts>
  <Company>University of Montevallo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Adjectives</dc:title>
  <dc:creator>University of Montevallo</dc:creator>
  <cp:lastModifiedBy>kcotten</cp:lastModifiedBy>
  <cp:revision>29</cp:revision>
  <dcterms:created xsi:type="dcterms:W3CDTF">2010-11-20T18:39:14Z</dcterms:created>
  <dcterms:modified xsi:type="dcterms:W3CDTF">2010-11-29T19:42:19Z</dcterms:modified>
</cp:coreProperties>
</file>